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  <p:sldMasterId id="2147483833" r:id="rId2"/>
    <p:sldMasterId id="2147483875" r:id="rId3"/>
  </p:sldMasterIdLst>
  <p:sldIdLst>
    <p:sldId id="256" r:id="rId4"/>
    <p:sldId id="259" r:id="rId5"/>
    <p:sldId id="266" r:id="rId6"/>
    <p:sldId id="273" r:id="rId7"/>
    <p:sldId id="272" r:id="rId8"/>
    <p:sldId id="274" r:id="rId9"/>
    <p:sldId id="275" r:id="rId10"/>
    <p:sldId id="276" r:id="rId11"/>
    <p:sldId id="278" r:id="rId12"/>
    <p:sldId id="257" r:id="rId13"/>
    <p:sldId id="258" r:id="rId14"/>
    <p:sldId id="279" r:id="rId15"/>
    <p:sldId id="260" r:id="rId16"/>
    <p:sldId id="261" r:id="rId17"/>
    <p:sldId id="264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16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BD20"/>
    <a:srgbClr val="FDFDFD"/>
    <a:srgbClr val="F9C423"/>
    <a:srgbClr val="FFDE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470BA3-F7AF-473A-9DA0-FF94138D8870}" v="152" dt="2025-09-08T19:31:59.7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17"/>
    <p:restoredTop sz="96054"/>
  </p:normalViewPr>
  <p:slideViewPr>
    <p:cSldViewPr snapToGrid="0" snapToObjects="1" showGuides="1">
      <p:cViewPr varScale="1">
        <p:scale>
          <a:sx n="107" d="100"/>
          <a:sy n="107" d="100"/>
        </p:scale>
        <p:origin x="1902" y="108"/>
      </p:cViewPr>
      <p:guideLst>
        <p:guide pos="381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944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  <a:ln>
            <a:solidFill>
              <a:srgbClr val="FDFDFD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213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4648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5295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507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96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504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icture with Conten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62500" y="723900"/>
            <a:ext cx="6705599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04" y="2137720"/>
            <a:ext cx="6705595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">
            <a:extLst>
              <a:ext uri="{FF2B5EF4-FFF2-40B4-BE49-F238E27FC236}">
                <a16:creationId xmlns:a16="http://schemas.microsoft.com/office/drawing/2014/main" id="{D28201E0-ECE5-5740-8BD7-587F8CE06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723900"/>
            <a:ext cx="34671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144381D9-AE0E-6C4C-BEFF-C89BA10DB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762500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773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000">
          <p15:clr>
            <a:srgbClr val="9FCC3B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7697" y="723900"/>
            <a:ext cx="3200401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7699" y="2137720"/>
            <a:ext cx="3200399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">
            <a:extLst>
              <a:ext uri="{FF2B5EF4-FFF2-40B4-BE49-F238E27FC236}">
                <a16:creationId xmlns:a16="http://schemas.microsoft.com/office/drawing/2014/main" id="{D28201E0-ECE5-5740-8BD7-587F8CE06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0" y="723900"/>
            <a:ext cx="6896097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7818767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958FBB8C-B02D-674A-813A-BC5727CC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2676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1487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208">
          <p15:clr>
            <a:srgbClr val="9FCC3B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898" y="723900"/>
            <a:ext cx="3200401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2137720"/>
            <a:ext cx="3200399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">
            <a:extLst>
              <a:ext uri="{FF2B5EF4-FFF2-40B4-BE49-F238E27FC236}">
                <a16:creationId xmlns:a16="http://schemas.microsoft.com/office/drawing/2014/main" id="{D28201E0-ECE5-5740-8BD7-587F8CE06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3901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66498543-14AB-5B4E-B4F0-0D74B7E8B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51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472">
          <p15:clr>
            <a:srgbClr val="9FCC3B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Righ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EC1E79C-6409-0149-A31E-D69491BBD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23900"/>
            <a:ext cx="34671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1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1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3901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6ABAB2C3-2569-F549-9361-676C32CB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123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Righ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EC1E79C-6409-0149-A31E-D69491BBD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23900"/>
            <a:ext cx="34671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1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1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3901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6ABAB2C3-2569-F549-9361-676C32CB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891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53390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5615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Right -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23900"/>
            <a:ext cx="3467100" cy="54102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1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1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3901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">
            <a:extLst>
              <a:ext uri="{FF2B5EF4-FFF2-40B4-BE49-F238E27FC236}">
                <a16:creationId xmlns:a16="http://schemas.microsoft.com/office/drawing/2014/main" id="{C183764D-2048-4745-B01F-7840C34F6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44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Lef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EC1E79C-6409-0149-A31E-D69491BBD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1001" y="723900"/>
            <a:ext cx="34671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2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2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2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6ABAB2C3-2569-F549-9361-676C32CB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382001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896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Lef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AEC1E79C-6409-0149-A31E-D69491BBD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1001" y="723900"/>
            <a:ext cx="34671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2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2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902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6ABAB2C3-2569-F549-9361-676C32CB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382001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366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Picture with Content - Left -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ackground">
            <a:extLst>
              <a:ext uri="{FF2B5EF4-FFF2-40B4-BE49-F238E27FC236}">
                <a16:creationId xmlns:a16="http://schemas.microsoft.com/office/drawing/2014/main" id="{8F3B77AA-1642-7049-8529-6A39AD20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1000" y="723900"/>
            <a:ext cx="3467100" cy="54102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1" y="1104900"/>
            <a:ext cx="2743200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1" y="2590199"/>
            <a:ext cx="2743200" cy="3162901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">
            <a:extLst>
              <a:ext uri="{FF2B5EF4-FFF2-40B4-BE49-F238E27FC236}">
                <a16:creationId xmlns:a16="http://schemas.microsoft.com/office/drawing/2014/main" id="{B38966C1-FE21-8140-9FA5-5C3399E677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9943" y="723900"/>
            <a:ext cx="6934200" cy="54102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9" name="Straight Connector">
            <a:extLst>
              <a:ext uri="{FF2B5EF4-FFF2-40B4-BE49-F238E27FC236}">
                <a16:creationId xmlns:a16="http://schemas.microsoft.com/office/drawing/2014/main" id="{C183764D-2048-4745-B01F-7840C34F6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382000" y="2374756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78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24" userDrawn="1">
          <p15:clr>
            <a:srgbClr val="9FCC3B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Intro Column with Two Extra Colun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898" y="723900"/>
            <a:ext cx="3200401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2137720"/>
            <a:ext cx="3200399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6CAC3902-A1EC-5A47-A117-E838D9D75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33901" y="723900"/>
            <a:ext cx="3086098" cy="54102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BD814E9-6075-6342-A702-630F4AFB12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01003" y="723900"/>
            <a:ext cx="3086097" cy="54102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">
            <a:extLst>
              <a:ext uri="{FF2B5EF4-FFF2-40B4-BE49-F238E27FC236}">
                <a16:creationId xmlns:a16="http://schemas.microsoft.com/office/drawing/2014/main" id="{A886EC9D-33C7-AB42-B1AB-F9E7FDBB8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BE3812D7-E1FF-1A40-9924-440C5DCC6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">
            <a:extLst>
              <a:ext uri="{FF2B5EF4-FFF2-40B4-BE49-F238E27FC236}">
                <a16:creationId xmlns:a16="http://schemas.microsoft.com/office/drawing/2014/main" id="{4B49E120-B4CC-104D-8C56-85DFA5017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0831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472">
          <p15:clr>
            <a:srgbClr val="9FCC3B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with Three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umn Title 1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4" y="723900"/>
            <a:ext cx="3086096" cy="1104300"/>
          </a:xfrm>
        </p:spPr>
        <p:txBody>
          <a:bodyPr/>
          <a:lstStyle/>
          <a:p>
            <a:r>
              <a:rPr lang="en-US" dirty="0"/>
              <a:t>CLICK TO EDIT COLUMN TITLE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137720"/>
            <a:ext cx="3086094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A7D9C01-6C1F-554B-A859-0B39A80752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33900" y="723900"/>
            <a:ext cx="3086100" cy="11049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4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COLUMN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D96DE5-7920-CA47-B1EE-0A1686407B9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33903" y="2137720"/>
            <a:ext cx="3086090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F73F2A54-6E77-B642-BA0A-71E69F0584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34953" y="723899"/>
            <a:ext cx="3086100" cy="11049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24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COLUMN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45F6820-D33E-B04C-9AC2-E9642117FE3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01006" y="2151872"/>
            <a:ext cx="3086094" cy="3996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">
            <a:extLst>
              <a:ext uri="{FF2B5EF4-FFF2-40B4-BE49-F238E27FC236}">
                <a16:creationId xmlns:a16="http://schemas.microsoft.com/office/drawing/2014/main" id="{A5B4DD09-CD25-9E4D-8308-BAF830102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7827476" y="723899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">
            <a:extLst>
              <a:ext uri="{FF2B5EF4-FFF2-40B4-BE49-F238E27FC236}">
                <a16:creationId xmlns:a16="http://schemas.microsoft.com/office/drawing/2014/main" id="{FC89CBA5-8120-7E4C-A5C0-39625A66E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4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">
            <a:extLst>
              <a:ext uri="{FF2B5EF4-FFF2-40B4-BE49-F238E27FC236}">
                <a16:creationId xmlns:a16="http://schemas.microsoft.com/office/drawing/2014/main" id="{5A137CBE-32C5-B54A-833C-C613C6B21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">
            <a:extLst>
              <a:ext uri="{FF2B5EF4-FFF2-40B4-BE49-F238E27FC236}">
                <a16:creationId xmlns:a16="http://schemas.microsoft.com/office/drawing/2014/main" id="{42DF846B-5F1E-6C4D-8FCB-9E58A65AD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34953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">
            <a:extLst>
              <a:ext uri="{FF2B5EF4-FFF2-40B4-BE49-F238E27FC236}">
                <a16:creationId xmlns:a16="http://schemas.microsoft.com/office/drawing/2014/main" id="{31074899-8420-964C-A343-9DC07026F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370173" y="723900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">
            <a:extLst>
              <a:ext uri="{FF2B5EF4-FFF2-40B4-BE49-F238E27FC236}">
                <a16:creationId xmlns:a16="http://schemas.microsoft.com/office/drawing/2014/main" id="{1BFB0340-C8E0-BC43-BAB4-22015D7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7827476" y="723899"/>
            <a:ext cx="0" cy="5410201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">
            <a:extLst>
              <a:ext uri="{FF2B5EF4-FFF2-40B4-BE49-F238E27FC236}">
                <a16:creationId xmlns:a16="http://schemas.microsoft.com/office/drawing/2014/main" id="{F3950167-1EE7-084A-94D9-BB4F608FC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04904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">
            <a:extLst>
              <a:ext uri="{FF2B5EF4-FFF2-40B4-BE49-F238E27FC236}">
                <a16:creationId xmlns:a16="http://schemas.microsoft.com/office/drawing/2014/main" id="{DC1A88DB-B1FB-C34E-ADFF-C44D1A6FE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33900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">
            <a:extLst>
              <a:ext uri="{FF2B5EF4-FFF2-40B4-BE49-F238E27FC236}">
                <a16:creationId xmlns:a16="http://schemas.microsoft.com/office/drawing/2014/main" id="{D2D3A84A-5E15-F443-9F45-13500B815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34953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936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72" userDrawn="1">
          <p15:clr>
            <a:srgbClr val="9FCC3B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with O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3" y="723900"/>
            <a:ext cx="9982185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137720"/>
            <a:ext cx="3086094" cy="36153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D96DE5-7920-CA47-B1EE-0A1686407B9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33903" y="2137720"/>
            <a:ext cx="3086090" cy="36153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45F6820-D33E-B04C-9AC2-E9642117FE3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01006" y="2151872"/>
            <a:ext cx="3086094" cy="36153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">
            <a:extLst>
              <a:ext uri="{FF2B5EF4-FFF2-40B4-BE49-F238E27FC236}">
                <a16:creationId xmlns:a16="http://schemas.microsoft.com/office/drawing/2014/main" id="{B004E0FF-BEED-3B4E-A882-FFEBAD67D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4370173" y="2137720"/>
            <a:ext cx="0" cy="361538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">
            <a:extLst>
              <a:ext uri="{FF2B5EF4-FFF2-40B4-BE49-F238E27FC236}">
                <a16:creationId xmlns:a16="http://schemas.microsoft.com/office/drawing/2014/main" id="{A5B4DD09-CD25-9E4D-8308-BAF830102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7827476" y="2137720"/>
            <a:ext cx="0" cy="361538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C9AB6808-174F-574A-858F-7C7A590EF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">
            <a:extLst>
              <a:ext uri="{FF2B5EF4-FFF2-40B4-BE49-F238E27FC236}">
                <a16:creationId xmlns:a16="http://schemas.microsoft.com/office/drawing/2014/main" id="{6B15E4DD-BAF8-3047-A8ED-71E5169D9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370173" y="2137720"/>
            <a:ext cx="0" cy="361538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">
            <a:extLst>
              <a:ext uri="{FF2B5EF4-FFF2-40B4-BE49-F238E27FC236}">
                <a16:creationId xmlns:a16="http://schemas.microsoft.com/office/drawing/2014/main" id="{0E604B69-BABD-A74F-AA63-702B8CD9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7827476" y="2137720"/>
            <a:ext cx="0" cy="3615380"/>
          </a:xfrm>
          <a:prstGeom prst="line">
            <a:avLst/>
          </a:prstGeom>
          <a:ln w="50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">
            <a:extLst>
              <a:ext uri="{FF2B5EF4-FFF2-40B4-BE49-F238E27FC236}">
                <a16:creationId xmlns:a16="http://schemas.microsoft.com/office/drawing/2014/main" id="{40DA5A8E-B117-514A-BE9F-F45204C07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04903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883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472" userDrawn="1">
          <p15:clr>
            <a:srgbClr val="9FCC3B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 with One Title and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0" y="723900"/>
            <a:ext cx="10744199" cy="791391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3200400"/>
            <a:ext cx="3086100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 1 ">
            <a:extLst>
              <a:ext uri="{FF2B5EF4-FFF2-40B4-BE49-F238E27FC236}">
                <a16:creationId xmlns:a16="http://schemas.microsoft.com/office/drawing/2014/main" id="{257E1733-51C2-AB48-853D-0FCFF855DFA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05054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D96DE5-7920-CA47-B1EE-0A1686407B9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533900" y="3200400"/>
            <a:ext cx="3086100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2 ">
            <a:extLst>
              <a:ext uri="{FF2B5EF4-FFF2-40B4-BE49-F238E27FC236}">
                <a16:creationId xmlns:a16="http://schemas.microsoft.com/office/drawing/2014/main" id="{41197AA7-16CF-BB4C-BB9E-2B3400DF58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33900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45F6820-D33E-B04C-9AC2-E9642117FE3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001000" y="3200400"/>
            <a:ext cx="3086100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Picture Placeholder 3 ">
            <a:extLst>
              <a:ext uri="{FF2B5EF4-FFF2-40B4-BE49-F238E27FC236}">
                <a16:creationId xmlns:a16="http://schemas.microsoft.com/office/drawing/2014/main" id="{D0E15160-CA6F-D244-96AF-5F597B57C2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01000" y="1869867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">
            <a:extLst>
              <a:ext uri="{FF2B5EF4-FFF2-40B4-BE49-F238E27FC236}">
                <a16:creationId xmlns:a16="http://schemas.microsoft.com/office/drawing/2014/main" id="{AEAFEF8E-92E9-214D-B74D-7B7A76641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">
            <a:extLst>
              <a:ext uri="{FF2B5EF4-FFF2-40B4-BE49-F238E27FC236}">
                <a16:creationId xmlns:a16="http://schemas.microsoft.com/office/drawing/2014/main" id="{605E14A2-2C9F-AC4A-9D41-EAB9CDBA0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04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4420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lumns with One Title and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723900"/>
            <a:ext cx="10744199" cy="791391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3200400"/>
            <a:ext cx="2371998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 1 ">
            <a:extLst>
              <a:ext uri="{FF2B5EF4-FFF2-40B4-BE49-F238E27FC236}">
                <a16:creationId xmlns:a16="http://schemas.microsoft.com/office/drawing/2014/main" id="{257E1733-51C2-AB48-853D-0FCFF855DFA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054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D96DE5-7920-CA47-B1EE-0A1686407B9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514634" y="3200400"/>
            <a:ext cx="2371996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2 ">
            <a:extLst>
              <a:ext uri="{FF2B5EF4-FFF2-40B4-BE49-F238E27FC236}">
                <a16:creationId xmlns:a16="http://schemas.microsoft.com/office/drawing/2014/main" id="{41197AA7-16CF-BB4C-BB9E-2B3400DF58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14634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45F6820-D33E-B04C-9AC2-E9642117FE3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05366" y="3200400"/>
            <a:ext cx="2371998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Picture Placeholder 3 ">
            <a:extLst>
              <a:ext uri="{FF2B5EF4-FFF2-40B4-BE49-F238E27FC236}">
                <a16:creationId xmlns:a16="http://schemas.microsoft.com/office/drawing/2014/main" id="{D0E15160-CA6F-D244-96AF-5F597B57C2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05214" y="1869867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B276ACAD-A5B6-1E43-B52F-ACA64619237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096101" y="3200400"/>
            <a:ext cx="2371998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Picture Placeholder 4 ">
            <a:extLst>
              <a:ext uri="{FF2B5EF4-FFF2-40B4-BE49-F238E27FC236}">
                <a16:creationId xmlns:a16="http://schemas.microsoft.com/office/drawing/2014/main" id="{A541EE44-65B4-A247-9B6B-643C2527D9F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95794" y="1869866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">
            <a:extLst>
              <a:ext uri="{FF2B5EF4-FFF2-40B4-BE49-F238E27FC236}">
                <a16:creationId xmlns:a16="http://schemas.microsoft.com/office/drawing/2014/main" id="{F469E94F-6F31-154E-B0B6-0A58AA11B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3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">
            <a:extLst>
              <a:ext uri="{FF2B5EF4-FFF2-40B4-BE49-F238E27FC236}">
                <a16:creationId xmlns:a16="http://schemas.microsoft.com/office/drawing/2014/main" id="{D597D50B-DA33-A548-81D9-F28E2559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3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339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ve Columns with One Title and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900" y="723900"/>
            <a:ext cx="10744199" cy="791391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3200400"/>
            <a:ext cx="1866894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 1 ">
            <a:extLst>
              <a:ext uri="{FF2B5EF4-FFF2-40B4-BE49-F238E27FC236}">
                <a16:creationId xmlns:a16="http://schemas.microsoft.com/office/drawing/2014/main" id="{257E1733-51C2-AB48-853D-0FCFF855DFA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054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DD96DE5-7920-CA47-B1EE-0A1686407B9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943227" y="3200400"/>
            <a:ext cx="1866892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2 ">
            <a:extLst>
              <a:ext uri="{FF2B5EF4-FFF2-40B4-BE49-F238E27FC236}">
                <a16:creationId xmlns:a16="http://schemas.microsoft.com/office/drawing/2014/main" id="{41197AA7-16CF-BB4C-BB9E-2B3400DF58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43227" y="186986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245F6820-D33E-B04C-9AC2-E9642117FE3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162552" y="3200400"/>
            <a:ext cx="1866894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Picture Placeholder 3 ">
            <a:extLst>
              <a:ext uri="{FF2B5EF4-FFF2-40B4-BE49-F238E27FC236}">
                <a16:creationId xmlns:a16="http://schemas.microsoft.com/office/drawing/2014/main" id="{D0E15160-CA6F-D244-96AF-5F597B57C28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62401" y="1869867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B276ACAD-A5B6-1E43-B52F-ACA64619237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381879" y="3200400"/>
            <a:ext cx="1866894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Picture Placeholder 4 ">
            <a:extLst>
              <a:ext uri="{FF2B5EF4-FFF2-40B4-BE49-F238E27FC236}">
                <a16:creationId xmlns:a16="http://schemas.microsoft.com/office/drawing/2014/main" id="{A541EE44-65B4-A247-9B6B-643C2527D9F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422501" y="1869866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F4E9F0E4-DAEA-9347-8C02-797AB514935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9601206" y="3200400"/>
            <a:ext cx="1866894" cy="293799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Picture Placeholder 5 ">
            <a:extLst>
              <a:ext uri="{FF2B5EF4-FFF2-40B4-BE49-F238E27FC236}">
                <a16:creationId xmlns:a16="http://schemas.microsoft.com/office/drawing/2014/main" id="{91C03FFE-735B-B341-8749-04AACD2F46A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641674" y="1845618"/>
            <a:ext cx="1156998" cy="115849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8" name="Straight Connector">
            <a:extLst>
              <a:ext uri="{FF2B5EF4-FFF2-40B4-BE49-F238E27FC236}">
                <a16:creationId xmlns:a16="http://schemas.microsoft.com/office/drawing/2014/main" id="{E33AE080-C45D-BA49-85D7-A97BFB17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23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">
            <a:extLst>
              <a:ext uri="{FF2B5EF4-FFF2-40B4-BE49-F238E27FC236}">
                <a16:creationId xmlns:a16="http://schemas.microsoft.com/office/drawing/2014/main" id="{B14E985F-1A60-2D4B-8AE2-1FFF8A08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3897" y="1630173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83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1974F17-DC71-8340-8C7B-9714E26CB9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1122363"/>
            <a:ext cx="9982200" cy="2387600"/>
          </a:xfrm>
        </p:spPr>
        <p:txBody>
          <a:bodyPr anchor="b"/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64EC623-BDE0-FB40-B315-6D93A26101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020854"/>
            <a:ext cx="9982200" cy="1732245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">
            <a:extLst>
              <a:ext uri="{FF2B5EF4-FFF2-40B4-BE49-F238E27FC236}">
                <a16:creationId xmlns:a16="http://schemas.microsoft.com/office/drawing/2014/main" id="{91628ED9-2ECD-314A-B538-0065A143F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533900" y="3720230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Logo" descr="University of Central Florida Logo">
            <a:extLst>
              <a:ext uri="{FF2B5EF4-FFF2-40B4-BE49-F238E27FC236}">
                <a16:creationId xmlns:a16="http://schemas.microsoft.com/office/drawing/2014/main" id="{1CDCEDA1-8902-AC46-8647-28693E3568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9300" y="723900"/>
            <a:ext cx="533400" cy="71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51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F971-7BC6-0444-D646-F03752C87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F079B9-6E9E-914B-ECFA-652C4C33C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9E510-8EBE-EE77-27AB-4F31CB2E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DADA0-135D-E69A-F7B4-10DE54099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0938C-4250-E0FB-4DB6-4C8EDC7BC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246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ED357-B3E5-857F-AA97-80DD17B0B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52947-3DCC-005F-D897-25326C315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5AAAA-9845-D292-C8E9-C1EF4E78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9637C-6C1A-C1A7-009D-C087C3681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FBD46-444E-3B8F-7024-B41D051F9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976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40AB7-1E13-2224-DEF2-FBE56FF15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DCB51-018F-772C-AE0E-7E6D0C26B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C29FF-AD47-BBAE-3BAE-968F83542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F99A3-60AE-8835-775E-38B3AAD2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486EB-6698-1A20-3107-1CA118C58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909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EEFC6-78DA-E61D-B09A-D3AEC67ED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433BA-1134-9316-74D9-0F9E8D4893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497FF6-79E7-95AC-29A7-3E0865F62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8FF61-E721-3D61-58E6-FCF00F432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43FA7-AA63-12EF-FAE7-5996E83EB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A9AAA-5B3F-B6D8-8586-77F9F5B7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935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CB947-AB1F-3BF5-8359-D9C29498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990FB5-3CD0-3678-21D3-6863E1FB7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87628-6C31-F46A-EB38-B8F86D2034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A2FC7-C621-039A-4BE5-ADF0EF3241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F62AC4-2DE4-14A9-F737-841AA432B1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40377C-E392-7FEC-9C9D-1C00ED00D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36E55-3474-DB74-D3BD-F82F33379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11BC1-C7DF-329C-7A5C-BEF2651C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694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39CB0-EA49-D312-45E1-66793ACB3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3586E-0389-0E82-900E-2E50872AB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2FBB78-38F3-49E3-CC18-7D342F043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F444D-D925-048E-D36E-D361397C8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683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741B6-C076-DA5A-066A-4A1AF359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792AC-25C5-1B08-DAAE-0838FD55D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0ABBB-20B1-F8BD-C689-D33024AF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9313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48A7-0BA8-64B9-755A-B48C08D21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8425-9C3F-AB7F-D2EC-A78399CCE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1F71F5-D641-54CA-B49B-AB2318DDD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307866-719E-6D31-A1B5-13A3083F9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760CE-6658-F527-5E52-8DC1F32EF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2C02F-8A14-6C1D-0EE4-FD0BF23B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724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5FA6-32DE-9301-1A14-45C676AC4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5EC7C0-B3A7-BB77-E896-69373C31E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E0F0-E9CC-6FB1-084F-E1103C0BF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AA5D1-E3F5-6B96-9D18-B687AF0E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E20E4-DAF3-A328-F306-32CE7E398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1EB90-4688-F7D7-B1A1-010EC1F42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558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AE0A8-5E8F-6359-B472-A51C7A6F0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16932-6CD1-8967-0493-885CC6663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00776-A6F3-1338-1112-E65CDBD63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2D656-A356-3542-B274-6B12658D1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A6A74-0710-5CDA-2FBE-39B0E9ED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78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ssion Statement 2022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ur Mission:&#10;UCF is a public research university invested in unleashing the potential within every individual, enriching the human experience through inclusion, discovery and innovation, and propelling broad-based prosperity for the many communities we serve.">
            <a:extLst>
              <a:ext uri="{FF2B5EF4-FFF2-40B4-BE49-F238E27FC236}">
                <a16:creationId xmlns:a16="http://schemas.microsoft.com/office/drawing/2014/main" id="{8A955FA0-EC9C-AC47-99DA-636725DF4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58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8B6ACD-5464-52D9-0969-8A90EE4FC8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8F7D0A-ADA7-98D6-38DE-51E1B0293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E3B74-12B2-BADB-0077-B75111B9C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9962A-E1D5-E423-EEF6-BC53B7ECE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6241F-D9BB-4906-B5AC-F3DF9B9B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6143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-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897" y="723900"/>
            <a:ext cx="10744207" cy="1104300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2137720"/>
            <a:ext cx="10744200" cy="3958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">
            <a:extLst>
              <a:ext uri="{FF2B5EF4-FFF2-40B4-BE49-F238E27FC236}">
                <a16:creationId xmlns:a16="http://schemas.microsoft.com/office/drawing/2014/main" id="{D77F6443-D010-1146-B8C0-176DC4884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3897" y="194368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414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Border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3C78A78-2622-BF4B-9BB7-DC588F49E6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99293980-C1E8-C540-B50F-159ADF52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29364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With Bor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E9004F09-C030-794E-98B5-FE92BC824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592FC221-8914-B349-9636-535956EE8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2" y="1124950"/>
            <a:ext cx="9982199" cy="981801"/>
          </a:xfrm>
        </p:spPr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70"/>
            <a:ext cx="9982193" cy="32143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2D21006E-1ACB-AB47-ACB2-35949524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2344732"/>
            <a:ext cx="556263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9495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With Border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E9004F09-C030-794E-98B5-FE92BC824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592FC221-8914-B349-9636-535956EE8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4A55588E-02EF-3944-A647-089617EAD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4902" y="1124950"/>
            <a:ext cx="9982199" cy="981801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717A49EC-C902-CD49-B9A9-CD37F956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6" y="2538770"/>
            <a:ext cx="9982193" cy="321433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">
            <a:extLst>
              <a:ext uri="{FF2B5EF4-FFF2-40B4-BE49-F238E27FC236}">
                <a16:creationId xmlns:a16="http://schemas.microsoft.com/office/drawing/2014/main" id="{2D21006E-1ACB-AB47-ACB2-35949524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3" y="2344732"/>
            <a:ext cx="556263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5391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Bor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>
            <a:extLst>
              <a:ext uri="{FF2B5EF4-FFF2-40B4-BE49-F238E27FC236}">
                <a16:creationId xmlns:a16="http://schemas.microsoft.com/office/drawing/2014/main" id="{6112C9D6-04B3-C247-8B1C-745199753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914BEF4-EC1B-CB40-86CE-A76FBEE2C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BAC45E14-D9B2-584A-A6F7-1FC19738E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1071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Bord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B509F21-ACAC-354A-91BB-8A131C924D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04900" y="1104900"/>
            <a:ext cx="99822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593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ission Statement 2022 - St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ur Mission:&#10;UCF is a public research university invested in unleashing the potential within every individual, enriching the human experience through inclusion, discovery and innovation, and propelling broad-based prosperity for the many communities we serve.">
            <a:extLst>
              <a:ext uri="{FF2B5EF4-FFF2-40B4-BE49-F238E27FC236}">
                <a16:creationId xmlns:a16="http://schemas.microsoft.com/office/drawing/2014/main" id="{DA601791-9AA9-BC4F-A18D-88FAD8621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820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Centered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">
            <a:extLst>
              <a:ext uri="{FF2B5EF4-FFF2-40B4-BE49-F238E27FC236}">
                <a16:creationId xmlns:a16="http://schemas.microsoft.com/office/drawing/2014/main" id="{662C6F28-30A1-E24A-B711-44D6D5D2C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9C4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323B8688-1239-F34F-BD8D-5BB9DF7D9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1871061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ctr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weight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4754135"/>
            <a:ext cx="3086100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Large Quotation Mark">
            <a:extLst>
              <a:ext uri="{FF2B5EF4-FFF2-40B4-BE49-F238E27FC236}">
                <a16:creationId xmlns:a16="http://schemas.microsoft.com/office/drawing/2014/main" id="{3932BF08-418B-A342-8AF0-5060E8D29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72" t="19475" r="29641" b="47417"/>
          <a:stretch/>
        </p:blipFill>
        <p:spPr>
          <a:xfrm>
            <a:off x="5123361" y="846118"/>
            <a:ext cx="1854926" cy="181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49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Centered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ctr">
              <a:lnSpc>
                <a:spcPct val="150000"/>
              </a:lnSpc>
              <a:spcAft>
                <a:spcPts val="0"/>
              </a:spcAft>
              <a:defRPr sz="24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weight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ctr">
              <a:lnSpc>
                <a:spcPct val="100000"/>
              </a:lnSpc>
              <a:spcAft>
                <a:spcPts val="0"/>
              </a:spcAft>
              <a:buNone/>
              <a:defRPr sz="1600" b="0" i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0" name="Straight Connector">
            <a:extLst>
              <a:ext uri="{FF2B5EF4-FFF2-40B4-BE49-F238E27FC236}">
                <a16:creationId xmlns:a16="http://schemas.microsoft.com/office/drawing/2014/main" id="{323B8688-1239-F34F-BD8D-5BB9DF7D9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1871061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33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5320746" y="1053012"/>
            <a:ext cx="1550505" cy="1311966"/>
          </a:xfrm>
          <a:prstGeom prst="rect">
            <a:avLst/>
          </a:prstGeom>
        </p:spPr>
      </p:pic>
      <p:sp>
        <p:nvSpPr>
          <p:cNvPr id="8" name="Rectangle ">
            <a:extLst>
              <a:ext uri="{FF2B5EF4-FFF2-40B4-BE49-F238E27FC236}">
                <a16:creationId xmlns:a16="http://schemas.microsoft.com/office/drawing/2014/main" id="{372B5F29-DF67-FD42-8E91-1EBD65047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9048" y="729049"/>
            <a:ext cx="10733903" cy="5382570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8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Left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ackground">
            <a:extLst>
              <a:ext uri="{FF2B5EF4-FFF2-40B4-BE49-F238E27FC236}">
                <a16:creationId xmlns:a16="http://schemas.microsoft.com/office/drawing/2014/main" id="{662C6F28-30A1-E24A-B711-44D6D5D2C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l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emphasis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9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 Slide Lef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Quote">
            <a:extLst>
              <a:ext uri="{FF2B5EF4-FFF2-40B4-BE49-F238E27FC236}">
                <a16:creationId xmlns:a16="http://schemas.microsoft.com/office/drawing/2014/main" id="{5286B22F-3584-D04A-A394-CA6D39BDA0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04900" y="2118511"/>
            <a:ext cx="9982200" cy="2388173"/>
          </a:xfrm>
        </p:spPr>
        <p:txBody>
          <a:bodyPr anchor="ctr" anchorCtr="0"/>
          <a:lstStyle>
            <a:lvl1pPr algn="l">
              <a:lnSpc>
                <a:spcPct val="150000"/>
              </a:lnSpc>
              <a:spcAft>
                <a:spcPts val="0"/>
              </a:spcAft>
              <a:defRPr sz="2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insert a quote. </a:t>
            </a:r>
            <a:br>
              <a:rPr lang="en-US" dirty="0"/>
            </a:br>
            <a:r>
              <a:rPr lang="en-US" dirty="0"/>
              <a:t>Font size, emphasis and highlights can be adjusted as needed. </a:t>
            </a:r>
          </a:p>
        </p:txBody>
      </p:sp>
      <p:sp>
        <p:nvSpPr>
          <p:cNvPr id="11" name="Attribution">
            <a:extLst>
              <a:ext uri="{FF2B5EF4-FFF2-40B4-BE49-F238E27FC236}">
                <a16:creationId xmlns:a16="http://schemas.microsoft.com/office/drawing/2014/main" id="{CF26F02E-6F07-4844-89CE-159379ED1A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5001586"/>
            <a:ext cx="9982200" cy="751513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None/>
              <a:defRPr sz="1600" b="0" i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an attribution for the quote</a:t>
            </a:r>
          </a:p>
        </p:txBody>
      </p:sp>
      <p:cxnSp>
        <p:nvCxnSpPr>
          <p:cNvPr id="13" name="Straight Connector">
            <a:extLst>
              <a:ext uri="{FF2B5EF4-FFF2-40B4-BE49-F238E27FC236}">
                <a16:creationId xmlns:a16="http://schemas.microsoft.com/office/drawing/2014/main" id="{AC1233E0-7C19-4F4E-9069-C8514BFC2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04900" y="4754135"/>
            <a:ext cx="3086100" cy="0"/>
          </a:xfrm>
          <a:prstGeom prst="line">
            <a:avLst/>
          </a:prstGeom>
          <a:ln w="50800">
            <a:solidFill>
              <a:srgbClr val="F9C4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Large Quotation Mark">
            <a:extLst>
              <a:ext uri="{FF2B5EF4-FFF2-40B4-BE49-F238E27FC236}">
                <a16:creationId xmlns:a16="http://schemas.microsoft.com/office/drawing/2014/main" id="{6284E8BB-5B41-3B46-B995-0E8561FB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84" t="22981" r="31534" b="52423"/>
          <a:stretch/>
        </p:blipFill>
        <p:spPr>
          <a:xfrm>
            <a:off x="996940" y="1053012"/>
            <a:ext cx="1550505" cy="131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CA12D-D286-E34D-BA6B-24F03D040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C2AB8-F1CC-E549-B630-EB13F4674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89844F1C-2F28-1E4A-B4F0-CE9DDE546ECD}"/>
              </a:ext>
            </a:extLst>
          </p:cNvPr>
          <p:cNvSpPr txBox="1"/>
          <p:nvPr userDrawn="1"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Page </a:t>
            </a:r>
            <a:fld id="{2CB46002-6C40-404C-904C-C9A970A01033}" type="slidenum">
              <a:rPr lang="en-US" sz="1000" b="0" i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i="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94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55" r:id="rId2"/>
    <p:sldLayoutId id="2147483856" r:id="rId3"/>
    <p:sldLayoutId id="2147483846" r:id="rId4"/>
    <p:sldLayoutId id="2147483848" r:id="rId5"/>
    <p:sldLayoutId id="2147483851" r:id="rId6"/>
    <p:sldLayoutId id="2147483852" r:id="rId7"/>
    <p:sldLayoutId id="2147483853" r:id="rId8"/>
    <p:sldLayoutId id="2147483854" r:id="rId9"/>
    <p:sldLayoutId id="2147483857" r:id="rId10"/>
    <p:sldLayoutId id="2147483858" r:id="rId11"/>
    <p:sldLayoutId id="2147483859" r:id="rId12"/>
    <p:sldLayoutId id="2147483889" r:id="rId13"/>
    <p:sldLayoutId id="2147483890" r:id="rId14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9" orient="horz" pos="3840">
          <p15:clr>
            <a:srgbClr val="F26B43"/>
          </p15:clr>
        </p15:guide>
        <p15:guide id="10" orient="horz" pos="456">
          <p15:clr>
            <a:srgbClr val="F26B43"/>
          </p15:clr>
        </p15:guide>
        <p15:guide id="11" orient="horz" pos="696">
          <p15:clr>
            <a:srgbClr val="5ACBF0"/>
          </p15:clr>
        </p15:guide>
        <p15:guide id="12" orient="horz" pos="3624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4298064-BE41-C845-A0B4-6E318CAC5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110050"/>
            <a:ext cx="9982201" cy="71815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47B8A0-EC63-654B-80C9-E5D588EA5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954060"/>
            <a:ext cx="9982201" cy="379389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6B0EFFE8-AB7A-AA47-B1BB-C2F2EC1550BD}"/>
              </a:ext>
            </a:extLst>
          </p:cNvPr>
          <p:cNvSpPr txBox="1"/>
          <p:nvPr userDrawn="1"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Page </a:t>
            </a:r>
            <a:fld id="{2CB46002-6C40-404C-904C-C9A970A01033}" type="slidenum">
              <a:rPr lang="en-US" sz="1000" b="0" i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i="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03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08" r:id="rId10"/>
    <p:sldLayoutId id="2147483827" r:id="rId11"/>
    <p:sldLayoutId id="2147483828" r:id="rId12"/>
    <p:sldLayoutId id="2147483829" r:id="rId13"/>
    <p:sldLayoutId id="2147483830" r:id="rId14"/>
    <p:sldLayoutId id="2147483831" r:id="rId1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Arial Black" panose="020B0604020202020204" pitchFamily="34" charset="0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spcAft>
          <a:spcPts val="10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6">
          <p15:clr>
            <a:srgbClr val="F26B43"/>
          </p15:clr>
        </p15:guide>
        <p15:guide id="2" pos="7224">
          <p15:clr>
            <a:srgbClr val="F26B43"/>
          </p15:clr>
        </p15:guide>
        <p15:guide id="3" pos="696">
          <p15:clr>
            <a:srgbClr val="5ACBF0"/>
          </p15:clr>
        </p15:guide>
        <p15:guide id="4" pos="6984">
          <p15:clr>
            <a:srgbClr val="5ACBF0"/>
          </p15:clr>
        </p15:guide>
        <p15:guide id="5" pos="3960">
          <p15:clr>
            <a:srgbClr val="5ACBF0"/>
          </p15:clr>
        </p15:guide>
        <p15:guide id="6" pos="3720">
          <p15:clr>
            <a:srgbClr val="5ACBF0"/>
          </p15:clr>
        </p15:guide>
        <p15:guide id="7" orient="horz" pos="3864">
          <p15:clr>
            <a:srgbClr val="F26B43"/>
          </p15:clr>
        </p15:guide>
        <p15:guide id="8" orient="horz" pos="456">
          <p15:clr>
            <a:srgbClr val="F26B43"/>
          </p15:clr>
        </p15:guide>
        <p15:guide id="9" orient="horz" pos="696">
          <p15:clr>
            <a:srgbClr val="5ACBF0"/>
          </p15:clr>
        </p15:guide>
        <p15:guide id="10" orient="horz" pos="3624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E8ACF1-9A63-17B6-1B16-537D0A23C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D1C81-4FBF-435C-BF77-495CB71BE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0804C-6922-76D8-239A-D66E45FC63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6CC667-B3B6-4430-8AD7-FA64FE8DFEA4}" type="datetimeFigureOut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0CB8D-5023-E7F9-CC05-E3DBD5FF9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F1853-0C91-BCAB-C2D0-107162A25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E11591-8A0C-4D34-B442-503A70CC11D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964EB34B-203A-40EC-C17D-229CE7BCF787}"/>
              </a:ext>
            </a:extLst>
          </p:cNvPr>
          <p:cNvSpPr txBox="1"/>
          <p:nvPr userDrawn="1"/>
        </p:nvSpPr>
        <p:spPr>
          <a:xfrm>
            <a:off x="9415346" y="6432492"/>
            <a:ext cx="20527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Page </a:t>
            </a:r>
            <a:fld id="{2CB46002-6C40-404C-904C-C9A970A01033}" type="slidenum">
              <a:rPr lang="en-US" sz="1000" b="0" i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0" i="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951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797" r:id="rId14"/>
    <p:sldLayoutId id="2147483798" r:id="rId15"/>
    <p:sldLayoutId id="2147483800" r:id="rId16"/>
    <p:sldLayoutId id="214748386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0C56A-A605-9448-8327-FF233C9538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Project-1 (1-2 teams)</a:t>
            </a:r>
            <a:br>
              <a:rPr lang="en-US" dirty="0"/>
            </a:br>
            <a:r>
              <a:rPr lang="en-US" dirty="0"/>
              <a:t>Build the Future with AI: Intelligent Browser Agents</a:t>
            </a:r>
            <a:endParaRPr lang="en-US" sz="3200" b="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DD387-1C2B-514D-AAD6-2B3FBB0BCB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Dr. </a:t>
            </a:r>
            <a:r>
              <a:rPr lang="en-US" dirty="0" err="1"/>
              <a:t>Zihang</a:t>
            </a:r>
            <a:r>
              <a:rPr lang="en-US" dirty="0"/>
              <a:t> Zou, Zihang.Zou@optixway.com</a:t>
            </a:r>
          </a:p>
          <a:p>
            <a:r>
              <a:rPr lang="en-US" dirty="0"/>
              <a:t>Dr. Liqiang Wang, Liqiang.Wang@ucf.edu</a:t>
            </a:r>
          </a:p>
        </p:txBody>
      </p:sp>
    </p:spTree>
    <p:extLst>
      <p:ext uri="{BB962C8B-B14F-4D97-AF65-F5344CB8AC3E}">
        <p14:creationId xmlns:p14="http://schemas.microsoft.com/office/powerpoint/2010/main" val="3509288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Vehicle Weigh In/Weigh Out System </a:t>
            </a:r>
            <a:endParaRPr lang="en-US" dirty="0"/>
          </a:p>
          <a:p>
            <a:r>
              <a:rPr lang="en-US" dirty="0"/>
              <a:t>D</a:t>
            </a:r>
            <a:r>
              <a:rPr dirty="0"/>
              <a:t>esigned for </a:t>
            </a:r>
            <a:r>
              <a:rPr lang="en-US" dirty="0"/>
              <a:t>waste and recycling operations</a:t>
            </a:r>
            <a:endParaRPr dirty="0"/>
          </a:p>
          <a:p>
            <a:r>
              <a:rPr dirty="0"/>
              <a:t>Automated </a:t>
            </a:r>
            <a:r>
              <a:rPr lang="en-US" dirty="0"/>
              <a:t>vehicle</a:t>
            </a:r>
            <a:r>
              <a:rPr dirty="0"/>
              <a:t> weighing with digital scale indicator</a:t>
            </a:r>
          </a:p>
          <a:p>
            <a:r>
              <a:rPr dirty="0"/>
              <a:t>Photo capture of truck and cargo</a:t>
            </a:r>
            <a:r>
              <a:rPr lang="en-US" dirty="0"/>
              <a:t> with identification of cargo (Machine Learning)</a:t>
            </a:r>
          </a:p>
          <a:p>
            <a:r>
              <a:rPr lang="en-US" dirty="0"/>
              <a:t>Photo verification of customer – license plate reading from video feed (Machine Learning)</a:t>
            </a:r>
            <a:endParaRPr dirty="0"/>
          </a:p>
          <a:p>
            <a:r>
              <a:rPr dirty="0"/>
              <a:t>Date</a:t>
            </a:r>
            <a:r>
              <a:rPr lang="en-US" dirty="0"/>
              <a:t>, time, and indicated STABLE weight</a:t>
            </a:r>
            <a:r>
              <a:rPr dirty="0"/>
              <a:t> stamping</a:t>
            </a:r>
            <a:r>
              <a:rPr lang="en-US" dirty="0"/>
              <a:t> on a photo for transaction evidence</a:t>
            </a:r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Digital Scale Indicator: </a:t>
            </a:r>
            <a:r>
              <a:rPr lang="en-US" dirty="0"/>
              <a:t>Streams continuous weight indications over TCP socket</a:t>
            </a:r>
            <a:endParaRPr dirty="0"/>
          </a:p>
          <a:p>
            <a:r>
              <a:rPr dirty="0"/>
              <a:t>Camera System: Captures </a:t>
            </a:r>
            <a:r>
              <a:rPr lang="en-US" dirty="0"/>
              <a:t>video of scale 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1. Truck arrives at weighbridge.</a:t>
            </a:r>
          </a:p>
          <a:p>
            <a:r>
              <a:rPr dirty="0"/>
              <a:t>2. Camera captures truck and cargo </a:t>
            </a:r>
            <a:r>
              <a:rPr lang="en-US" dirty="0"/>
              <a:t>video stream</a:t>
            </a:r>
            <a:r>
              <a:rPr dirty="0"/>
              <a:t>.</a:t>
            </a:r>
          </a:p>
          <a:p>
            <a:r>
              <a:rPr dirty="0"/>
              <a:t>3. Scale records </a:t>
            </a:r>
            <a:r>
              <a:rPr lang="en-US" dirty="0"/>
              <a:t>STABILIZED </a:t>
            </a:r>
            <a:r>
              <a:rPr dirty="0"/>
              <a:t>weight.</a:t>
            </a:r>
          </a:p>
          <a:p>
            <a:r>
              <a:rPr dirty="0"/>
              <a:t>4. System logs date, time, photo, and weight</a:t>
            </a:r>
            <a:r>
              <a:rPr lang="en-US" dirty="0"/>
              <a:t> on a single image placed in customer database</a:t>
            </a:r>
            <a:endParaRPr dirty="0"/>
          </a:p>
          <a:p>
            <a:r>
              <a:rPr dirty="0"/>
              <a:t>5. Data is displayed on screen.</a:t>
            </a:r>
          </a:p>
          <a:p>
            <a:r>
              <a:rPr dirty="0"/>
              <a:t>6. Truck exits and weigh-out is recorded.</a:t>
            </a:r>
          </a:p>
          <a:p>
            <a:r>
              <a:rPr dirty="0"/>
              <a:t>7. Complete transaction stored in database.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 Improves operational efficiency</a:t>
            </a:r>
          </a:p>
          <a:p>
            <a:r>
              <a:rPr dirty="0"/>
              <a:t> Ensures accurate load documentation</a:t>
            </a:r>
          </a:p>
          <a:p>
            <a:r>
              <a:rPr dirty="0"/>
              <a:t> Provides visual evidence of cargo</a:t>
            </a:r>
          </a:p>
          <a:p>
            <a:r>
              <a:rPr dirty="0"/>
              <a:t> Reduces human errors in weighing</a:t>
            </a:r>
          </a:p>
          <a:p>
            <a:r>
              <a:rPr dirty="0"/>
              <a:t> Enables compliance and traceability</a:t>
            </a:r>
          </a:p>
          <a:p>
            <a:r>
              <a:rPr dirty="0"/>
              <a:t> Facilitates automated reporting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Workflow Diagram</a:t>
            </a:r>
          </a:p>
        </p:txBody>
      </p:sp>
      <p:pic>
        <p:nvPicPr>
          <p:cNvPr id="17" name="Picture 16" descr="A_PowerPoint_slide_in_digital_2D_vector_graphic_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467" y="1692275"/>
            <a:ext cx="7848600" cy="406505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AFDA8-809A-F60B-AD67-86E887148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C70D3-165F-A1A4-77EC-01FD37D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735" y="107530"/>
            <a:ext cx="9982201" cy="718150"/>
          </a:xfrm>
        </p:spPr>
        <p:txBody>
          <a:bodyPr/>
          <a:lstStyle/>
          <a:p>
            <a:r>
              <a:rPr lang="en-US" dirty="0"/>
              <a:t>Deliverables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9E8BE-8FFC-1248-0505-134B23C95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929" y="1195135"/>
            <a:ext cx="11340353" cy="4089400"/>
          </a:xfrm>
        </p:spPr>
        <p:txBody>
          <a:bodyPr>
            <a:noAutofit/>
          </a:bodyPr>
          <a:lstStyle/>
          <a:p>
            <a:r>
              <a:rPr lang="en-US" sz="1700" dirty="0"/>
              <a:t>Continuous monitoring and read of a scale weight measurement stream</a:t>
            </a:r>
          </a:p>
          <a:p>
            <a:r>
              <a:rPr lang="en-US" sz="1700" dirty="0"/>
              <a:t>When a vehicle sized weight is indicated, trigger video recording</a:t>
            </a:r>
          </a:p>
          <a:p>
            <a:r>
              <a:rPr lang="en-US" sz="1700" dirty="0"/>
              <a:t>Attempt identify vehicle by “OCRing” the vehicle license plate and performing a lookup in local database of license plates of customer vehicles</a:t>
            </a:r>
            <a:endParaRPr sz="1700" dirty="0"/>
          </a:p>
          <a:p>
            <a:r>
              <a:rPr lang="en-US" sz="1700" dirty="0"/>
              <a:t>Record stable weight</a:t>
            </a:r>
          </a:p>
          <a:p>
            <a:r>
              <a:rPr lang="en-US" sz="1700" dirty="0"/>
              <a:t>Create an image of the vehicle, with a date/time and weight overlay</a:t>
            </a:r>
          </a:p>
          <a:p>
            <a:r>
              <a:rPr lang="en-US" sz="1700" dirty="0"/>
              <a:t>Store image in local database under customer’s transaction record</a:t>
            </a:r>
          </a:p>
          <a:p>
            <a:r>
              <a:rPr lang="en-US" sz="1700" dirty="0"/>
              <a:t>If license plate match is not found or cannot be seen or determined, store transaction in “</a:t>
            </a:r>
            <a:r>
              <a:rPr lang="en-US" sz="1700" dirty="0" err="1"/>
              <a:t>needs_review</a:t>
            </a:r>
            <a:r>
              <a:rPr lang="en-US" sz="1700" dirty="0"/>
              <a:t>” table in database for human review</a:t>
            </a:r>
          </a:p>
          <a:p>
            <a:r>
              <a:rPr lang="en-US" sz="1700" dirty="0"/>
              <a:t>Machine Learning model for license plate recognition</a:t>
            </a:r>
          </a:p>
          <a:p>
            <a:r>
              <a:rPr lang="en-US" sz="1700" dirty="0"/>
              <a:t>Machine Learning model to identify contents of vehicle (Trans, Recycling, Metal, Construction Debris, etc.)</a:t>
            </a:r>
            <a:endParaRPr sz="1700" dirty="0"/>
          </a:p>
        </p:txBody>
      </p:sp>
    </p:spTree>
    <p:extLst>
      <p:ext uri="{BB962C8B-B14F-4D97-AF65-F5344CB8AC3E}">
        <p14:creationId xmlns:p14="http://schemas.microsoft.com/office/powerpoint/2010/main" val="1115683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84EF4B-87E3-50BF-683E-32C1048511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b="1" dirty="0">
                <a:solidFill>
                  <a:srgbClr val="FFC000"/>
                </a:solidFill>
              </a:rPr>
              <a:t>THANK YOU! </a:t>
            </a:r>
          </a:p>
          <a:p>
            <a:pPr marL="0" indent="0" algn="ctr">
              <a:buNone/>
            </a:pPr>
            <a:r>
              <a:rPr lang="en-US" sz="4400" b="1" dirty="0">
                <a:solidFill>
                  <a:srgbClr val="FFC000"/>
                </a:solidFill>
              </a:rPr>
              <a:t>Let’s build something awesome!!!</a:t>
            </a:r>
          </a:p>
        </p:txBody>
      </p:sp>
    </p:spTree>
    <p:extLst>
      <p:ext uri="{BB962C8B-B14F-4D97-AF65-F5344CB8AC3E}">
        <p14:creationId xmlns:p14="http://schemas.microsoft.com/office/powerpoint/2010/main" val="1172064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064B3-3CBE-F640-94A7-65A0B9010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AI, Why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0551A-1F49-694A-AEDC-95D6EA386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2638696"/>
            <a:ext cx="4866409" cy="2391105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AI is no longer science fiction — it’s powering assistants, search, tutoring, and decision-making.</a:t>
            </a:r>
          </a:p>
          <a:p>
            <a:r>
              <a:rPr lang="en-US" sz="1600" dirty="0"/>
              <a:t>LLMs like GPT-4 can </a:t>
            </a:r>
            <a:r>
              <a:rPr lang="en-US" sz="1600" u="sng" dirty="0"/>
              <a:t>read, plan, and explain</a:t>
            </a:r>
            <a:r>
              <a:rPr lang="en-US" sz="1600" dirty="0"/>
              <a:t> while they </a:t>
            </a:r>
            <a:r>
              <a:rPr lang="en-US" sz="1600" b="1" dirty="0"/>
              <a:t>can’t interact</a:t>
            </a:r>
            <a:r>
              <a:rPr lang="en-US" sz="1600" dirty="0"/>
              <a:t> with the web.</a:t>
            </a:r>
          </a:p>
          <a:p>
            <a:r>
              <a:rPr lang="en-US" sz="1600" dirty="0"/>
              <a:t>Current AI agents, such as ChatGPT agent, are slow, expensive, and inaccurate for some specific tasks.</a:t>
            </a:r>
          </a:p>
          <a:p>
            <a:pPr marL="0" indent="0">
              <a:buNone/>
            </a:pPr>
            <a:r>
              <a:rPr lang="en-US" sz="1600" dirty="0"/>
              <a:t>That’s where </a:t>
            </a:r>
            <a:r>
              <a:rPr lang="en-US" sz="1600" b="1" dirty="0"/>
              <a:t>you</a:t>
            </a:r>
            <a:r>
              <a:rPr lang="en-US" sz="1600" dirty="0"/>
              <a:t> should come in: building agents that can read, think, and act online.</a:t>
            </a:r>
            <a:endParaRPr lang="en-US" sz="1400" dirty="0"/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98EF4F2F-A64E-4250-6C2A-3C779BF27D2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Generated image">
            <a:extLst>
              <a:ext uri="{FF2B5EF4-FFF2-40B4-BE49-F238E27FC236}">
                <a16:creationId xmlns:a16="http://schemas.microsoft.com/office/drawing/2014/main" id="{8875672A-AD10-82F3-2A45-521D4EB4B5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0EE48E-7542-FC70-62D2-8F0CF9C0711F}"/>
              </a:ext>
            </a:extLst>
          </p:cNvPr>
          <p:cNvSpPr txBox="1"/>
          <p:nvPr/>
        </p:nvSpPr>
        <p:spPr>
          <a:xfrm>
            <a:off x="6053623" y="4404806"/>
            <a:ext cx="513206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Example: </a:t>
            </a:r>
            <a:r>
              <a:rPr lang="en-US" sz="1600" i="1" dirty="0"/>
              <a:t>we want to find a lawn company to replace our lawns, the agent should be able to identify the contact information. In this case, it should return </a:t>
            </a:r>
            <a:r>
              <a:rPr lang="en-US" sz="1600" i="1" u="sng" dirty="0"/>
              <a:t>phone number, </a:t>
            </a:r>
            <a:r>
              <a:rPr lang="en-US" sz="1600" i="1" u="sng" dirty="0" err="1"/>
              <a:t>email,social</a:t>
            </a:r>
            <a:r>
              <a:rPr lang="en-US" sz="1600" i="1" u="sng" dirty="0"/>
              <a:t> media links such as </a:t>
            </a:r>
            <a:r>
              <a:rPr lang="en-US" sz="1600" i="1" u="sng" dirty="0" err="1"/>
              <a:t>facebook</a:t>
            </a:r>
            <a:r>
              <a:rPr lang="en-US" sz="1600" i="1" u="sng" dirty="0"/>
              <a:t> link and yelp contact</a:t>
            </a:r>
            <a:r>
              <a:rPr lang="en-US" sz="1600" i="1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2FD46A-AA5B-9976-ED02-B39D3A621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10549"/>
            <a:ext cx="5047317" cy="1950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007634-1839-BB3A-5CC5-6C1635646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69" y="3538830"/>
            <a:ext cx="1784266" cy="38993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30037A-6A19-8592-F450-3FABC918BA4A}"/>
              </a:ext>
            </a:extLst>
          </p:cNvPr>
          <p:cNvCxnSpPr/>
          <p:nvPr/>
        </p:nvCxnSpPr>
        <p:spPr>
          <a:xfrm flipH="1">
            <a:off x="10233891" y="2641999"/>
            <a:ext cx="725054" cy="828964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D94654E-19A2-14D1-3DF6-45F05B9A45C5}"/>
              </a:ext>
            </a:extLst>
          </p:cNvPr>
          <p:cNvSpPr txBox="1"/>
          <p:nvPr/>
        </p:nvSpPr>
        <p:spPr>
          <a:xfrm>
            <a:off x="635709" y="5206636"/>
            <a:ext cx="48070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u="sng" dirty="0"/>
              <a:t>The internet</a:t>
            </a:r>
            <a:r>
              <a:rPr lang="en-US" sz="1800" i="1" dirty="0"/>
              <a:t> contains a tremendous amount of information, and </a:t>
            </a:r>
            <a:r>
              <a:rPr lang="en-US" sz="1800" i="1" u="sng" dirty="0"/>
              <a:t>smart agents</a:t>
            </a:r>
            <a:r>
              <a:rPr lang="en-US" sz="1800" i="1" dirty="0"/>
              <a:t> can help users quickly </a:t>
            </a:r>
            <a:r>
              <a:rPr lang="en-US" sz="1800" i="1" u="sng" dirty="0"/>
              <a:t>find answers and solutions</a:t>
            </a:r>
            <a:r>
              <a:rPr lang="en-US" sz="1800" i="1" dirty="0"/>
              <a:t> by browsing and understanding websites.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194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ChatGPT Logo - Chat gpt Icon on White ...">
            <a:extLst>
              <a:ext uri="{FF2B5EF4-FFF2-40B4-BE49-F238E27FC236}">
                <a16:creationId xmlns:a16="http://schemas.microsoft.com/office/drawing/2014/main" id="{2B3B0056-14B0-A877-651D-6AEAF9D9B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678" y="1263837"/>
            <a:ext cx="351588" cy="35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939E59D4-DB82-D9C1-E028-1BF653389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089" y="1263837"/>
            <a:ext cx="351588" cy="35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Google Gemini icon - Free Download PNG ...">
            <a:extLst>
              <a:ext uri="{FF2B5EF4-FFF2-40B4-BE49-F238E27FC236}">
                <a16:creationId xmlns:a16="http://schemas.microsoft.com/office/drawing/2014/main" id="{E7B6911E-C6C1-488F-BB6C-E0C26E74B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2959" y="914400"/>
            <a:ext cx="926090" cy="92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11B78-0083-0D4C-80FF-9DCDBB7FF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5DCC8-DAF1-D543-8FA4-0D6AE35E2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b="1" dirty="0"/>
              <a:t>Join us to: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Build AI agents that </a:t>
            </a:r>
            <a:r>
              <a:rPr lang="en-US" sz="1600" b="1" dirty="0"/>
              <a:t>think, browse, and chat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Use </a:t>
            </a:r>
            <a:r>
              <a:rPr lang="en-US" sz="1600" b="1" dirty="0"/>
              <a:t>LLMs, automation, and agent logic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Join a team solving </a:t>
            </a:r>
            <a:r>
              <a:rPr lang="en-US" sz="1600" b="1" dirty="0"/>
              <a:t>real-world problems</a:t>
            </a:r>
            <a:r>
              <a:rPr lang="en-US" sz="1600" dirty="0"/>
              <a:t> with real 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52FD2F-1FD6-DB4C-8FEC-C662C46AB1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33901" y="1104900"/>
            <a:ext cx="3250103" cy="4838700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highlight>
                <a:srgbClr val="EEBD20"/>
              </a:highligh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highlight>
                <a:srgbClr val="EEBD20"/>
              </a:highligh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highlight>
                <a:srgbClr val="EEBD20"/>
              </a:highligh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highlight>
                  <a:srgbClr val="EEBD20"/>
                </a:highlight>
              </a:rPr>
              <a:t>  Browser Automation</a:t>
            </a:r>
            <a:r>
              <a:rPr lang="en-US" sz="1800" b="1" dirty="0"/>
              <a:t> </a:t>
            </a:r>
            <a:r>
              <a:rPr lang="en-US" sz="1800" b="1" dirty="0">
                <a:highlight>
                  <a:srgbClr val="EEBD20"/>
                </a:highlight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Tools:</a:t>
            </a:r>
            <a:r>
              <a:rPr lang="en-US" dirty="0"/>
              <a:t> Playwright, Selenium, Puppeteer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Team Focus:</a:t>
            </a:r>
            <a:r>
              <a:rPr lang="en-US" dirty="0"/>
              <a:t> Automates web navigation, clicking, data scraping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highlight>
                  <a:srgbClr val="EEBD20"/>
                </a:highlight>
              </a:rPr>
              <a:t>  Web Data Processing</a:t>
            </a:r>
            <a:endParaRPr lang="en-US" b="1" dirty="0">
              <a:highlight>
                <a:srgbClr val="EEBD20"/>
              </a:highligh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Tools:</a:t>
            </a:r>
            <a:r>
              <a:rPr lang="en-US" dirty="0"/>
              <a:t> HTML DOM, XPath, </a:t>
            </a:r>
            <a:r>
              <a:rPr lang="en-US" dirty="0" err="1"/>
              <a:t>BeautifulSoup</a:t>
            </a: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Team Focus:</a:t>
            </a:r>
            <a:r>
              <a:rPr lang="en-US" dirty="0"/>
              <a:t> Extracts clean information from messy or visual web content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4456E5-09CA-D447-904C-D21AB25838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01002" y="1225389"/>
            <a:ext cx="3603058" cy="1963407"/>
          </a:xfrm>
        </p:spPr>
        <p:txBody>
          <a:bodyPr/>
          <a:lstStyle/>
          <a:p>
            <a:pPr marL="0" indent="0" algn="ctr"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>
              <a:buNone/>
            </a:pPr>
            <a:r>
              <a:rPr lang="en-US" sz="1600" b="1" dirty="0">
                <a:highlight>
                  <a:srgbClr val="EEBD20"/>
                </a:highlight>
              </a:rPr>
              <a:t>  Large Language Models (LLMs)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Tools:</a:t>
            </a:r>
            <a:r>
              <a:rPr lang="en-US" dirty="0"/>
              <a:t> GPT-4, Claude, Gemini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Team Focus:</a:t>
            </a:r>
            <a:r>
              <a:rPr lang="en-US" dirty="0"/>
              <a:t> Interprets user questions, plans actions, and generates responses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b="1" dirty="0">
              <a:highlight>
                <a:srgbClr val="EEBD20"/>
              </a:highlight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050" name="Picture 2" descr="Data input | axiom.ai">
            <a:extLst>
              <a:ext uri="{FF2B5EF4-FFF2-40B4-BE49-F238E27FC236}">
                <a16:creationId xmlns:a16="http://schemas.microsoft.com/office/drawing/2014/main" id="{D90E1242-A246-BCEA-0B0A-284C7BF97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255" y="1137734"/>
            <a:ext cx="603793" cy="60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ata processing flat line web icon ...">
            <a:extLst>
              <a:ext uri="{FF2B5EF4-FFF2-40B4-BE49-F238E27FC236}">
                <a16:creationId xmlns:a16="http://schemas.microsoft.com/office/drawing/2014/main" id="{4A488337-5DE9-738C-8DD2-91AE682D2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957" y="3734525"/>
            <a:ext cx="603793" cy="59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Creating my first AI Agent: a journey ...">
            <a:extLst>
              <a:ext uri="{FF2B5EF4-FFF2-40B4-BE49-F238E27FC236}">
                <a16:creationId xmlns:a16="http://schemas.microsoft.com/office/drawing/2014/main" id="{4C978E56-69F0-AA08-F56C-391232B4F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445" y="3668328"/>
            <a:ext cx="728173" cy="72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9B5774-44B1-A358-D03E-BF071C45D1A7}"/>
              </a:ext>
            </a:extLst>
          </p:cNvPr>
          <p:cNvSpPr txBox="1"/>
          <p:nvPr/>
        </p:nvSpPr>
        <p:spPr>
          <a:xfrm>
            <a:off x="8049544" y="4432113"/>
            <a:ext cx="3712331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highlight>
                  <a:srgbClr val="EEBD20"/>
                </a:highlight>
              </a:rPr>
              <a:t>  Agent Frameworks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Tools: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LangChain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AutoGen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CrewAI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Team Focus: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Builds reasoning pipelines, task planning, and tool coordination</a:t>
            </a:r>
          </a:p>
        </p:txBody>
      </p:sp>
    </p:spTree>
    <p:extLst>
      <p:ext uri="{BB962C8B-B14F-4D97-AF65-F5344CB8AC3E}">
        <p14:creationId xmlns:p14="http://schemas.microsoft.com/office/powerpoint/2010/main" val="13978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7ACC-5FF9-C16D-ED0A-187F3D5F6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FUNS!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46EFD-9D29-AEE6-094C-5A001E6DC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Dynamic web environment:</a:t>
            </a:r>
            <a:r>
              <a:rPr lang="en-US" altLang="en-US" dirty="0"/>
              <a:t>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i="1" dirty="0"/>
              <a:t>Websites change frequently, use popups, and load content dynamically, which breaks automation scripts.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Vague user intent:</a:t>
            </a:r>
            <a:r>
              <a:rPr lang="en-US" altLang="en-US" dirty="0"/>
              <a:t>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i="1" dirty="0"/>
              <a:t>Users often ask broad or unclear questions, and agents </a:t>
            </a:r>
            <a:r>
              <a:rPr lang="en-US" altLang="en-US" i="1" u="sng" dirty="0"/>
              <a:t>must guess</a:t>
            </a:r>
            <a:r>
              <a:rPr lang="en-US" altLang="en-US" i="1" dirty="0"/>
              <a:t> the real goal.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Reasoning and decision-making:</a:t>
            </a:r>
            <a:r>
              <a:rPr lang="en-US" altLang="en-US" dirty="0"/>
              <a:t>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i="1" dirty="0"/>
              <a:t>Agents need to </a:t>
            </a:r>
            <a:r>
              <a:rPr lang="en-US" altLang="en-US" i="1" u="sng" dirty="0"/>
              <a:t>plan multi-step actions</a:t>
            </a:r>
            <a:r>
              <a:rPr lang="en-US" altLang="en-US" i="1" dirty="0"/>
              <a:t> without fixed rules or labeled paths.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/>
              <a:t>Messy and unstructured data:</a:t>
            </a:r>
            <a:r>
              <a:rPr lang="en-US" altLang="en-US" dirty="0"/>
              <a:t>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i="1" dirty="0"/>
              <a:t>Useful content is </a:t>
            </a:r>
            <a:r>
              <a:rPr lang="en-US" altLang="en-US" i="1" u="sng" dirty="0"/>
              <a:t>hidden</a:t>
            </a:r>
            <a:r>
              <a:rPr lang="en-US" altLang="en-US" i="1" dirty="0"/>
              <a:t> in HTML, visuals, or inconsistent formats that are hard to parse.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54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language model&#10;&#10;AI-generated content may be incorrect.">
            <a:extLst>
              <a:ext uri="{FF2B5EF4-FFF2-40B4-BE49-F238E27FC236}">
                <a16:creationId xmlns:a16="http://schemas.microsoft.com/office/drawing/2014/main" id="{B1F22553-E326-3932-A294-B5460965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267" y="336646"/>
            <a:ext cx="8264219" cy="55094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E9E392-DAE6-9447-D8BB-72DCA010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DE2C1-3052-24F8-AE9A-055E237C9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992" y="2374442"/>
            <a:ext cx="10744200" cy="3958280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b="1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b="1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b="1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b="1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/>
              <a:t>User Interface:</a:t>
            </a:r>
            <a:r>
              <a:rPr lang="en-US" altLang="en-US" sz="2400" dirty="0"/>
              <a:t> A chat box where users ask questions or give instructions.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/>
              <a:t>Language Model (LLM):</a:t>
            </a:r>
            <a:r>
              <a:rPr lang="en-US" altLang="en-US" sz="2400" dirty="0"/>
              <a:t> Understands the query and decides what actions the agent should take.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/>
              <a:t>Agent Controller:</a:t>
            </a:r>
            <a:r>
              <a:rPr lang="en-US" altLang="en-US" sz="2400" dirty="0"/>
              <a:t> Breaks down tasks into steps and chooses tools to use (e.g. browse, extract, summarize).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/>
              <a:t>Browser Automation Engine:</a:t>
            </a:r>
            <a:r>
              <a:rPr lang="en-US" altLang="en-US" sz="2400" dirty="0"/>
              <a:t> Opens web pages, clicks, scrolls, and scrapes information.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672B2544-D361-5F1F-4618-DF857D55A7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3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43-6EE6-FAC2-71C4-767A50160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Timeline - Fall Semester – Planning &amp;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295A6-5C3C-E783-9881-85E277B6C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" y="2137720"/>
            <a:ext cx="4952806" cy="395828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b="1" dirty="0"/>
              <a:t>Week 1–2: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600" dirty="0"/>
              <a:t>Team formation</a:t>
            </a:r>
            <a:r>
              <a:rPr lang="en-US" sz="1600" b="1" dirty="0"/>
              <a:t> (2–3 teams)</a:t>
            </a:r>
            <a:r>
              <a:rPr lang="en-US" sz="1600" dirty="0"/>
              <a:t>, roles assigned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Initial research on browser agents and use cases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b="1" dirty="0"/>
              <a:t>Week 3–5: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600" dirty="0"/>
              <a:t>Define problem scope and target users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Draft system architecture and tool selection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b="1" dirty="0"/>
              <a:t>Week 6–8: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600" dirty="0"/>
              <a:t>Build core pipeline (UI + LLM + Browser Automation)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Run basic end-to-end task.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89FBD7-13B4-EF68-8C93-2AA3F0A964BD}"/>
              </a:ext>
            </a:extLst>
          </p:cNvPr>
          <p:cNvSpPr txBox="1"/>
          <p:nvPr/>
        </p:nvSpPr>
        <p:spPr>
          <a:xfrm>
            <a:off x="5833361" y="2137720"/>
            <a:ext cx="5793907" cy="3457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Week 9–11: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Add agent reasoning flow and simple decision logic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Test on 1–2 real websites (travel, shopping, etc.)</a:t>
            </a:r>
          </a:p>
          <a:p>
            <a:pPr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Week 12–14: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Midterm project check-in &amp; peer feedback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Refactor codebase, document components</a:t>
            </a:r>
          </a:p>
          <a:p>
            <a:pPr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Week 15–16: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Submit Phase 1 report and architecture diagram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Plan Spring milestones and division of work</a:t>
            </a:r>
          </a:p>
        </p:txBody>
      </p:sp>
    </p:spTree>
    <p:extLst>
      <p:ext uri="{BB962C8B-B14F-4D97-AF65-F5344CB8AC3E}">
        <p14:creationId xmlns:p14="http://schemas.microsoft.com/office/powerpoint/2010/main" val="1004958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9A4BE-819F-A0B8-585A-3711587B0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Timeline - Spring Semester – Expansion &amp; Finalization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3E81A-63AC-6AA2-23E0-67F313096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" y="2137720"/>
            <a:ext cx="4832124" cy="395828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Week 1–4: Feature Expansion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Add support for new websites or complex workflows (e.g., login, filters)</a:t>
            </a:r>
          </a:p>
          <a:p>
            <a:pPr>
              <a:lnSpc>
                <a:spcPct val="100000"/>
              </a:lnSpc>
            </a:pPr>
            <a:r>
              <a:rPr lang="en-US" dirty="0"/>
              <a:t>Improve LLM prompt handling and response formatting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Week 5–8: Reasoning</a:t>
            </a:r>
          </a:p>
          <a:p>
            <a:pPr>
              <a:lnSpc>
                <a:spcPct val="100000"/>
              </a:lnSpc>
            </a:pPr>
            <a:r>
              <a:rPr lang="en-US" dirty="0"/>
              <a:t>Implement multi-step reasoning logic</a:t>
            </a:r>
          </a:p>
          <a:p>
            <a:pPr>
              <a:lnSpc>
                <a:spcPct val="100000"/>
              </a:lnSpc>
            </a:pPr>
            <a:r>
              <a:rPr lang="en-US" dirty="0"/>
              <a:t>Evaluate performance on realistic use cases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660ED4-84C7-B526-6491-B8128A5AEFF3}"/>
              </a:ext>
            </a:extLst>
          </p:cNvPr>
          <p:cNvSpPr txBox="1"/>
          <p:nvPr/>
        </p:nvSpPr>
        <p:spPr>
          <a:xfrm>
            <a:off x="5884420" y="2137720"/>
            <a:ext cx="5051247" cy="3375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Week 9–12: Testing</a:t>
            </a:r>
          </a:p>
          <a:p>
            <a:pPr marL="228600" indent="-2286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Handle real-world issues like popups, delays, and missing data</a:t>
            </a:r>
          </a:p>
          <a:p>
            <a:pPr marL="228600" indent="-2286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Conduct user testing and debug based on feedback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10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Week 13–16: Final Polish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Finalize UX/UI, write documentation, and record demo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Present at showcase and submit all deliverables (code, report, slides)</a:t>
            </a:r>
          </a:p>
        </p:txBody>
      </p:sp>
    </p:spTree>
    <p:extLst>
      <p:ext uri="{BB962C8B-B14F-4D97-AF65-F5344CB8AC3E}">
        <p14:creationId xmlns:p14="http://schemas.microsoft.com/office/powerpoint/2010/main" val="2199985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AFAB-9255-BE8F-1EF6-9345A527A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03052-549C-5537-3E15-C6B948E7A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b="1" dirty="0"/>
              <a:t>Source Code Repository:</a:t>
            </a:r>
            <a:br>
              <a:rPr lang="en-US" sz="1400" dirty="0"/>
            </a:br>
            <a:r>
              <a:rPr lang="en-US" sz="1400" dirty="0"/>
              <a:t>Full, well-documented project codebase with clear modular structure</a:t>
            </a:r>
          </a:p>
          <a:p>
            <a:r>
              <a:rPr lang="en-US" sz="1400" b="1" dirty="0"/>
              <a:t>🧠 System Architecture Diagram:</a:t>
            </a:r>
            <a:br>
              <a:rPr lang="en-US" sz="1400" dirty="0"/>
            </a:br>
            <a:r>
              <a:rPr lang="en-US" sz="1400" dirty="0"/>
              <a:t>Visual overview of components (LLM, agent, browser, UI)</a:t>
            </a:r>
          </a:p>
          <a:p>
            <a:r>
              <a:rPr lang="en-US" sz="1400" b="1" dirty="0"/>
              <a:t>🎥 Demo Video (3–5 minutes):</a:t>
            </a:r>
            <a:br>
              <a:rPr lang="en-US" sz="1400" dirty="0"/>
            </a:br>
            <a:r>
              <a:rPr lang="en-US" sz="1400" dirty="0"/>
              <a:t>Walkthrough showing the agent completing a real task end-to-end</a:t>
            </a:r>
          </a:p>
          <a:p>
            <a:r>
              <a:rPr lang="en-US" sz="1400" b="1" dirty="0"/>
              <a:t>📊 Presentation Slides:</a:t>
            </a:r>
            <a:br>
              <a:rPr lang="en-US" sz="1400" dirty="0"/>
            </a:br>
            <a:r>
              <a:rPr lang="en-US" sz="1400" dirty="0"/>
              <a:t>10-minute talk covering goals, approach, demo highlights, and lessons learned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74665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5C7F1-B252-A8F1-E854-A3EE8350E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31E8D-4E5E-35C6-788D-42B8DEFC5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4900" y="1122363"/>
            <a:ext cx="10378888" cy="2387600"/>
          </a:xfrm>
        </p:spPr>
        <p:txBody>
          <a:bodyPr anchor="b">
            <a:normAutofit fontScale="90000"/>
          </a:bodyPr>
          <a:lstStyle/>
          <a:p>
            <a:br>
              <a:rPr lang="en-US" dirty="0"/>
            </a:br>
            <a:r>
              <a:rPr lang="en-US" dirty="0"/>
              <a:t>Project-2 (1 team)</a:t>
            </a:r>
            <a:br>
              <a:rPr lang="en-US" dirty="0"/>
            </a:br>
            <a:r>
              <a:rPr lang="en-US" dirty="0"/>
              <a:t>Vehicle Weigh In/Weigh Out System:</a:t>
            </a:r>
            <a:br>
              <a:rPr lang="en-US" dirty="0"/>
            </a:br>
            <a:r>
              <a:rPr lang="en-US" sz="3200" dirty="0"/>
              <a:t>Automated Truck Weighing, Photo Capture, Customer and Cargo Identification and Data Recording</a:t>
            </a:r>
            <a:endParaRPr lang="en-US" sz="3200" b="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832F82-0F38-5070-37D5-2905F5D45E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Mr. Scott Piersall, spiersall@optixway.com</a:t>
            </a:r>
          </a:p>
          <a:p>
            <a:r>
              <a:rPr lang="en-US" dirty="0"/>
              <a:t>Dr. Liqiang Wang, Liqiang.Wang@ucf.edu</a:t>
            </a:r>
          </a:p>
        </p:txBody>
      </p:sp>
    </p:spTree>
    <p:extLst>
      <p:ext uri="{BB962C8B-B14F-4D97-AF65-F5344CB8AC3E}">
        <p14:creationId xmlns:p14="http://schemas.microsoft.com/office/powerpoint/2010/main" val="3160762266"/>
      </p:ext>
    </p:extLst>
  </p:cSld>
  <p:clrMapOvr>
    <a:masterClrMapping/>
  </p:clrMapOvr>
</p:sld>
</file>

<file path=ppt/theme/theme1.xml><?xml version="1.0" encoding="utf-8"?>
<a:theme xmlns:a="http://schemas.openxmlformats.org/drawingml/2006/main" name="UCF - Title, Divider, Mission Statement and Quotation Slides">
  <a:themeElements>
    <a:clrScheme name="UCF Brand PPT - Sept 2022">
      <a:dk1>
        <a:srgbClr val="000000"/>
      </a:dk1>
      <a:lt1>
        <a:srgbClr val="FFFFFF"/>
      </a:lt1>
      <a:dk2>
        <a:srgbClr val="505050"/>
      </a:dk2>
      <a:lt2>
        <a:srgbClr val="F0F0F0"/>
      </a:lt2>
      <a:accent1>
        <a:srgbClr val="F8C323"/>
      </a:accent1>
      <a:accent2>
        <a:srgbClr val="FFF1B7"/>
      </a:accent2>
      <a:accent3>
        <a:srgbClr val="8D949B"/>
      </a:accent3>
      <a:accent4>
        <a:srgbClr val="D6D6D6"/>
      </a:accent4>
      <a:accent5>
        <a:srgbClr val="1A1918"/>
      </a:accent5>
      <a:accent6>
        <a:srgbClr val="C5BBA4"/>
      </a:accent6>
      <a:hlink>
        <a:srgbClr val="00ABF0"/>
      </a:hlink>
      <a:folHlink>
        <a:srgbClr val="747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t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CF PowerPoint Template - Brand2022-Arial - 9-22-22 - FinalV2" id="{9F101200-6436-DC49-954E-11DB8B12F6AC}" vid="{A8370F7C-EE5B-DB44-A276-513E5974636B}"/>
    </a:ext>
  </a:extLst>
</a:theme>
</file>

<file path=ppt/theme/theme2.xml><?xml version="1.0" encoding="utf-8"?>
<a:theme xmlns:a="http://schemas.openxmlformats.org/drawingml/2006/main" name="UCF - Three+ Column Content Slid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F PowerPoint Template - Brand2022-Arial - 9-22-22 - FinalV2" id="{9F101200-6436-DC49-954E-11DB8B12F6AC}" vid="{247A460F-2960-5E46-A74E-FD3CF458B6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Senior Design 2025-2026</Template>
  <TotalTime>1267</TotalTime>
  <Words>1151</Words>
  <Application>Microsoft Office PowerPoint</Application>
  <PresentationFormat>Widescreen</PresentationFormat>
  <Paragraphs>136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Arial</vt:lpstr>
      <vt:lpstr>Arial Black</vt:lpstr>
      <vt:lpstr>UCF - Title, Divider, Mission Statement and Quotation Slides</vt:lpstr>
      <vt:lpstr>UCF - Three+ Column Content Slides</vt:lpstr>
      <vt:lpstr>Office Theme</vt:lpstr>
      <vt:lpstr>Project-1 (1-2 teams) Build the Future with AI: Intelligent Browser Agents</vt:lpstr>
      <vt:lpstr>Why AI, Why Now</vt:lpstr>
      <vt:lpstr>Key Technologies</vt:lpstr>
      <vt:lpstr>Challenges and FUNS!</vt:lpstr>
      <vt:lpstr>System Architecture Overview</vt:lpstr>
      <vt:lpstr>Timeline - Fall Semester – Planning &amp; Prototype</vt:lpstr>
      <vt:lpstr>Timeline - Spring Semester – Expansion &amp; Finalization</vt:lpstr>
      <vt:lpstr>Final Deliverables</vt:lpstr>
      <vt:lpstr> Project-2 (1 team) Vehicle Weigh In/Weigh Out System: Automated Truck Weighing, Photo Capture, Customer and Cargo Identification and Data Recording</vt:lpstr>
      <vt:lpstr>Project Overview</vt:lpstr>
      <vt:lpstr>System Components</vt:lpstr>
      <vt:lpstr>System Workflow</vt:lpstr>
      <vt:lpstr>System Benefits</vt:lpstr>
      <vt:lpstr>Workflow Diagram</vt:lpstr>
      <vt:lpstr>Deliverables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Zihang Zou</dc:creator>
  <cp:keywords/>
  <dc:description/>
  <cp:lastModifiedBy>Liqiang Wang</cp:lastModifiedBy>
  <cp:revision>18</cp:revision>
  <dcterms:created xsi:type="dcterms:W3CDTF">2025-09-07T23:32:11Z</dcterms:created>
  <dcterms:modified xsi:type="dcterms:W3CDTF">2025-09-09T13:12:23Z</dcterms:modified>
  <cp:category/>
</cp:coreProperties>
</file>

<file path=docProps/thumbnail.jpeg>
</file>